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4" r:id="rId2"/>
    <p:sldId id="313" r:id="rId3"/>
    <p:sldId id="312" r:id="rId4"/>
    <p:sldId id="327" r:id="rId5"/>
    <p:sldId id="324" r:id="rId6"/>
    <p:sldId id="330" r:id="rId7"/>
    <p:sldId id="331" r:id="rId8"/>
    <p:sldId id="342" r:id="rId9"/>
    <p:sldId id="337" r:id="rId10"/>
    <p:sldId id="338" r:id="rId11"/>
    <p:sldId id="322" r:id="rId12"/>
    <p:sldId id="340" r:id="rId13"/>
    <p:sldId id="341" r:id="rId14"/>
    <p:sldId id="335" r:id="rId15"/>
    <p:sldId id="339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5" clrIdx="1">
    <p:extLst/>
  </p:cmAuthor>
  <p:cmAuthor id="3" name="Maciej Wnuk" initials="MW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41" autoAdjust="0"/>
    <p:restoredTop sz="78580" autoAdjust="0"/>
  </p:normalViewPr>
  <p:slideViewPr>
    <p:cSldViewPr>
      <p:cViewPr varScale="1">
        <p:scale>
          <a:sx n="71" d="100"/>
          <a:sy n="71" d="100"/>
        </p:scale>
        <p:origin x="66" y="97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49E5DF-A1EF-4C65-B530-77FF7DC7AD6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DECA653-CDE5-41DC-9CA7-22B31977F827}">
      <dgm:prSet phldrT="[Tekst]"/>
      <dgm:spPr/>
      <dgm:t>
        <a:bodyPr/>
        <a:lstStyle/>
        <a:p>
          <a:r>
            <a:rPr lang="pl-PL" dirty="0"/>
            <a:t>Przełożony</a:t>
          </a:r>
        </a:p>
      </dgm:t>
    </dgm:pt>
    <dgm:pt modelId="{1E08D479-4D4C-4FDA-8E73-A9C005E3217F}" type="parTrans" cxnId="{CF7FF9AF-E59D-46C6-B185-2811577982A9}">
      <dgm:prSet/>
      <dgm:spPr/>
      <dgm:t>
        <a:bodyPr/>
        <a:lstStyle/>
        <a:p>
          <a:endParaRPr lang="pl-PL"/>
        </a:p>
      </dgm:t>
    </dgm:pt>
    <dgm:pt modelId="{ED0D1B85-70F6-4C4A-BECB-3B16E1E9DDFC}" type="sibTrans" cxnId="{CF7FF9AF-E59D-46C6-B185-2811577982A9}">
      <dgm:prSet/>
      <dgm:spPr/>
      <dgm:t>
        <a:bodyPr/>
        <a:lstStyle/>
        <a:p>
          <a:endParaRPr lang="pl-PL"/>
        </a:p>
      </dgm:t>
    </dgm:pt>
    <dgm:pt modelId="{70771482-BE21-440A-8032-D071E8E3CE3C}">
      <dgm:prSet phldrT="[Tekst]"/>
      <dgm:spPr/>
      <dgm:t>
        <a:bodyPr/>
        <a:lstStyle/>
        <a:p>
          <a:r>
            <a:rPr lang="pl-PL" dirty="0"/>
            <a:t>Pracownik</a:t>
          </a:r>
        </a:p>
      </dgm:t>
    </dgm:pt>
    <dgm:pt modelId="{FFEA1BA8-359D-4EB0-B457-4C047691EEDD}" type="parTrans" cxnId="{8E980C92-45F0-445A-845C-5C16D77D3A50}">
      <dgm:prSet/>
      <dgm:spPr/>
      <dgm:t>
        <a:bodyPr/>
        <a:lstStyle/>
        <a:p>
          <a:endParaRPr lang="pl-PL"/>
        </a:p>
      </dgm:t>
    </dgm:pt>
    <dgm:pt modelId="{0801E22E-641C-4003-BC4B-AD004FB097E5}" type="sibTrans" cxnId="{8E980C92-45F0-445A-845C-5C16D77D3A50}">
      <dgm:prSet/>
      <dgm:spPr/>
      <dgm:t>
        <a:bodyPr/>
        <a:lstStyle/>
        <a:p>
          <a:endParaRPr lang="pl-PL"/>
        </a:p>
      </dgm:t>
    </dgm:pt>
    <dgm:pt modelId="{58B9E19B-58CF-40B7-856C-C9202AD3B7C7}">
      <dgm:prSet phldrT="[Tekst]"/>
      <dgm:spPr/>
      <dgm:t>
        <a:bodyPr/>
        <a:lstStyle/>
        <a:p>
          <a:r>
            <a:rPr lang="pl-PL" dirty="0"/>
            <a:t>Pracownik</a:t>
          </a:r>
        </a:p>
      </dgm:t>
    </dgm:pt>
    <dgm:pt modelId="{3564E2A7-816C-45DD-8988-7C8AFE3AF695}" type="parTrans" cxnId="{C99572D0-456A-4FFD-9EB4-96E2C51D59C7}">
      <dgm:prSet/>
      <dgm:spPr/>
      <dgm:t>
        <a:bodyPr/>
        <a:lstStyle/>
        <a:p>
          <a:endParaRPr lang="pl-PL"/>
        </a:p>
      </dgm:t>
    </dgm:pt>
    <dgm:pt modelId="{DBAF5B5F-0B80-4588-A14C-3DE7CCF0E50B}" type="sibTrans" cxnId="{C99572D0-456A-4FFD-9EB4-96E2C51D59C7}">
      <dgm:prSet/>
      <dgm:spPr/>
      <dgm:t>
        <a:bodyPr/>
        <a:lstStyle/>
        <a:p>
          <a:endParaRPr lang="pl-PL"/>
        </a:p>
      </dgm:t>
    </dgm:pt>
    <dgm:pt modelId="{708AAC4D-70DA-401D-A5E3-B42C9C5A6368}">
      <dgm:prSet phldrT="[Tekst]"/>
      <dgm:spPr/>
      <dgm:t>
        <a:bodyPr/>
        <a:lstStyle/>
        <a:p>
          <a:r>
            <a:rPr lang="pl-PL" dirty="0"/>
            <a:t>Pracownik</a:t>
          </a:r>
        </a:p>
      </dgm:t>
    </dgm:pt>
    <dgm:pt modelId="{4F9E82A3-3CB2-4207-B8E2-583E0DA371FD}" type="parTrans" cxnId="{B99B3A00-CE99-4C97-A17C-8B4313A346AA}">
      <dgm:prSet/>
      <dgm:spPr/>
      <dgm:t>
        <a:bodyPr/>
        <a:lstStyle/>
        <a:p>
          <a:endParaRPr lang="pl-PL"/>
        </a:p>
      </dgm:t>
    </dgm:pt>
    <dgm:pt modelId="{329C25B7-7D7A-41F3-AE6E-FD9235ABA89C}" type="sibTrans" cxnId="{B99B3A00-CE99-4C97-A17C-8B4313A346AA}">
      <dgm:prSet/>
      <dgm:spPr/>
      <dgm:t>
        <a:bodyPr/>
        <a:lstStyle/>
        <a:p>
          <a:endParaRPr lang="pl-PL"/>
        </a:p>
      </dgm:t>
    </dgm:pt>
    <dgm:pt modelId="{60A3F2E9-4D47-4A10-9F38-5FF6E5768851}" type="pres">
      <dgm:prSet presAssocID="{0C49E5DF-A1EF-4C65-B530-77FF7DC7AD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48E7F23-3715-4268-95BA-C2FE7055DF07}" type="pres">
      <dgm:prSet presAssocID="{6DECA653-CDE5-41DC-9CA7-22B31977F827}" presName="hierRoot1" presStyleCnt="0">
        <dgm:presLayoutVars>
          <dgm:hierBranch val="init"/>
        </dgm:presLayoutVars>
      </dgm:prSet>
      <dgm:spPr/>
    </dgm:pt>
    <dgm:pt modelId="{93B6BF65-6FDA-4CF1-9A23-947A4814ECD2}" type="pres">
      <dgm:prSet presAssocID="{6DECA653-CDE5-41DC-9CA7-22B31977F827}" presName="rootComposite1" presStyleCnt="0"/>
      <dgm:spPr/>
    </dgm:pt>
    <dgm:pt modelId="{E80BE9D4-C3D7-415F-A135-E1BC8F32F9B4}" type="pres">
      <dgm:prSet presAssocID="{6DECA653-CDE5-41DC-9CA7-22B31977F827}" presName="rootText1" presStyleLbl="node0" presStyleIdx="0" presStyleCnt="1" custScaleX="154414" custLinFactNeighborX="-440" custLinFactNeighborY="-8507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CC91223-6FE8-49E3-AC57-921F9092B0F6}" type="pres">
      <dgm:prSet presAssocID="{6DECA653-CDE5-41DC-9CA7-22B31977F827}" presName="rootConnector1" presStyleLbl="node1" presStyleIdx="0" presStyleCnt="0"/>
      <dgm:spPr/>
      <dgm:t>
        <a:bodyPr/>
        <a:lstStyle/>
        <a:p>
          <a:endParaRPr lang="en-GB"/>
        </a:p>
      </dgm:t>
    </dgm:pt>
    <dgm:pt modelId="{5BE5A123-7A6E-4F0D-AC55-C48A8B444DC1}" type="pres">
      <dgm:prSet presAssocID="{6DECA653-CDE5-41DC-9CA7-22B31977F827}" presName="hierChild2" presStyleCnt="0"/>
      <dgm:spPr/>
    </dgm:pt>
    <dgm:pt modelId="{983C9D06-076D-4B45-B711-9008E441A650}" type="pres">
      <dgm:prSet presAssocID="{FFEA1BA8-359D-4EB0-B457-4C047691EEDD}" presName="Name37" presStyleLbl="parChTrans1D2" presStyleIdx="0" presStyleCnt="3"/>
      <dgm:spPr/>
      <dgm:t>
        <a:bodyPr/>
        <a:lstStyle/>
        <a:p>
          <a:endParaRPr lang="en-GB"/>
        </a:p>
      </dgm:t>
    </dgm:pt>
    <dgm:pt modelId="{90F9AF17-C45E-4A03-9C74-0DC4FAA2DED1}" type="pres">
      <dgm:prSet presAssocID="{70771482-BE21-440A-8032-D071E8E3CE3C}" presName="hierRoot2" presStyleCnt="0">
        <dgm:presLayoutVars>
          <dgm:hierBranch val="init"/>
        </dgm:presLayoutVars>
      </dgm:prSet>
      <dgm:spPr/>
    </dgm:pt>
    <dgm:pt modelId="{FA036FE7-B9F7-48AA-9123-FAD51BFE7C08}" type="pres">
      <dgm:prSet presAssocID="{70771482-BE21-440A-8032-D071E8E3CE3C}" presName="rootComposite" presStyleCnt="0"/>
      <dgm:spPr/>
    </dgm:pt>
    <dgm:pt modelId="{397B5F36-FDC9-49DF-8976-E1FDCBD2328B}" type="pres">
      <dgm:prSet presAssocID="{70771482-BE21-440A-8032-D071E8E3CE3C}" presName="rootText" presStyleLbl="node2" presStyleIdx="0" presStyleCnt="3" custLinFactNeighborX="1305" custLinFactNeighborY="5324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7942D1-57B8-45DA-AD8C-511EC6830E65}" type="pres">
      <dgm:prSet presAssocID="{70771482-BE21-440A-8032-D071E8E3CE3C}" presName="rootConnector" presStyleLbl="node2" presStyleIdx="0" presStyleCnt="3"/>
      <dgm:spPr/>
      <dgm:t>
        <a:bodyPr/>
        <a:lstStyle/>
        <a:p>
          <a:endParaRPr lang="en-GB"/>
        </a:p>
      </dgm:t>
    </dgm:pt>
    <dgm:pt modelId="{6E9B7B79-8EA5-4C4B-B713-BF4847FB3336}" type="pres">
      <dgm:prSet presAssocID="{70771482-BE21-440A-8032-D071E8E3CE3C}" presName="hierChild4" presStyleCnt="0"/>
      <dgm:spPr/>
    </dgm:pt>
    <dgm:pt modelId="{1739628E-27D5-4B9C-B5DF-4B84CE96423C}" type="pres">
      <dgm:prSet presAssocID="{70771482-BE21-440A-8032-D071E8E3CE3C}" presName="hierChild5" presStyleCnt="0"/>
      <dgm:spPr/>
    </dgm:pt>
    <dgm:pt modelId="{0132F277-BA58-4EF4-B27E-B9DD3E8DD315}" type="pres">
      <dgm:prSet presAssocID="{3564E2A7-816C-45DD-8988-7C8AFE3AF695}" presName="Name37" presStyleLbl="parChTrans1D2" presStyleIdx="1" presStyleCnt="3"/>
      <dgm:spPr/>
      <dgm:t>
        <a:bodyPr/>
        <a:lstStyle/>
        <a:p>
          <a:endParaRPr lang="en-GB"/>
        </a:p>
      </dgm:t>
    </dgm:pt>
    <dgm:pt modelId="{BB626F2D-A92C-434F-BE7D-8FA3306EC9E5}" type="pres">
      <dgm:prSet presAssocID="{58B9E19B-58CF-40B7-856C-C9202AD3B7C7}" presName="hierRoot2" presStyleCnt="0">
        <dgm:presLayoutVars>
          <dgm:hierBranch val="init"/>
        </dgm:presLayoutVars>
      </dgm:prSet>
      <dgm:spPr/>
    </dgm:pt>
    <dgm:pt modelId="{B7010C59-15DE-405F-981F-B0BAED426530}" type="pres">
      <dgm:prSet presAssocID="{58B9E19B-58CF-40B7-856C-C9202AD3B7C7}" presName="rootComposite" presStyleCnt="0"/>
      <dgm:spPr/>
    </dgm:pt>
    <dgm:pt modelId="{B6323CA3-3763-4FA4-B627-80E4887072AD}" type="pres">
      <dgm:prSet presAssocID="{58B9E19B-58CF-40B7-856C-C9202AD3B7C7}" presName="rootText" presStyleLbl="node2" presStyleIdx="1" presStyleCnt="3" custLinFactNeighborX="-440" custLinFactNeighborY="522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7001BC-9DD4-44F9-8193-642D56442F2E}" type="pres">
      <dgm:prSet presAssocID="{58B9E19B-58CF-40B7-856C-C9202AD3B7C7}" presName="rootConnector" presStyleLbl="node2" presStyleIdx="1" presStyleCnt="3"/>
      <dgm:spPr/>
      <dgm:t>
        <a:bodyPr/>
        <a:lstStyle/>
        <a:p>
          <a:endParaRPr lang="en-GB"/>
        </a:p>
      </dgm:t>
    </dgm:pt>
    <dgm:pt modelId="{D9FD4087-B79C-4F26-A67C-58041841211A}" type="pres">
      <dgm:prSet presAssocID="{58B9E19B-58CF-40B7-856C-C9202AD3B7C7}" presName="hierChild4" presStyleCnt="0"/>
      <dgm:spPr/>
    </dgm:pt>
    <dgm:pt modelId="{144472DC-5EA4-4C6A-91F2-A8C8B763FBFF}" type="pres">
      <dgm:prSet presAssocID="{58B9E19B-58CF-40B7-856C-C9202AD3B7C7}" presName="hierChild5" presStyleCnt="0"/>
      <dgm:spPr/>
    </dgm:pt>
    <dgm:pt modelId="{9654F845-DC39-4FF8-B010-103DD5E6BD21}" type="pres">
      <dgm:prSet presAssocID="{4F9E82A3-3CB2-4207-B8E2-583E0DA371FD}" presName="Name37" presStyleLbl="parChTrans1D2" presStyleIdx="2" presStyleCnt="3"/>
      <dgm:spPr/>
      <dgm:t>
        <a:bodyPr/>
        <a:lstStyle/>
        <a:p>
          <a:endParaRPr lang="en-GB"/>
        </a:p>
      </dgm:t>
    </dgm:pt>
    <dgm:pt modelId="{BD2CE125-29DE-4EAB-A555-3C5863601A66}" type="pres">
      <dgm:prSet presAssocID="{708AAC4D-70DA-401D-A5E3-B42C9C5A6368}" presName="hierRoot2" presStyleCnt="0">
        <dgm:presLayoutVars>
          <dgm:hierBranch val="init"/>
        </dgm:presLayoutVars>
      </dgm:prSet>
      <dgm:spPr/>
    </dgm:pt>
    <dgm:pt modelId="{ED1BE912-6BD6-4B3E-B526-9E3DABEDE1E1}" type="pres">
      <dgm:prSet presAssocID="{708AAC4D-70DA-401D-A5E3-B42C9C5A6368}" presName="rootComposite" presStyleCnt="0"/>
      <dgm:spPr/>
    </dgm:pt>
    <dgm:pt modelId="{795EBE38-5B4B-4A0D-94CF-DAC497B5377F}" type="pres">
      <dgm:prSet presAssocID="{708AAC4D-70DA-401D-A5E3-B42C9C5A6368}" presName="rootText" presStyleLbl="node2" presStyleIdx="2" presStyleCnt="3" custLinFactNeighborX="-2314" custLinFactNeighborY="5324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E4DF29A-7350-4216-AE4C-A0505FECCB3F}" type="pres">
      <dgm:prSet presAssocID="{708AAC4D-70DA-401D-A5E3-B42C9C5A6368}" presName="rootConnector" presStyleLbl="node2" presStyleIdx="2" presStyleCnt="3"/>
      <dgm:spPr/>
      <dgm:t>
        <a:bodyPr/>
        <a:lstStyle/>
        <a:p>
          <a:endParaRPr lang="en-GB"/>
        </a:p>
      </dgm:t>
    </dgm:pt>
    <dgm:pt modelId="{7F653A2C-EAE7-4B61-90C6-06261B3D9E7C}" type="pres">
      <dgm:prSet presAssocID="{708AAC4D-70DA-401D-A5E3-B42C9C5A6368}" presName="hierChild4" presStyleCnt="0"/>
      <dgm:spPr/>
    </dgm:pt>
    <dgm:pt modelId="{680F6A54-EEBD-430D-A924-BA1DE4FF5F6A}" type="pres">
      <dgm:prSet presAssocID="{708AAC4D-70DA-401D-A5E3-B42C9C5A6368}" presName="hierChild5" presStyleCnt="0"/>
      <dgm:spPr/>
    </dgm:pt>
    <dgm:pt modelId="{120E9859-76BA-41DD-A941-F7D45FF4C614}" type="pres">
      <dgm:prSet presAssocID="{6DECA653-CDE5-41DC-9CA7-22B31977F827}" presName="hierChild3" presStyleCnt="0"/>
      <dgm:spPr/>
    </dgm:pt>
  </dgm:ptLst>
  <dgm:cxnLst>
    <dgm:cxn modelId="{FC35EA21-F1EC-462E-971F-2D3965EF93DD}" type="presOf" srcId="{58B9E19B-58CF-40B7-856C-C9202AD3B7C7}" destId="{5A7001BC-9DD4-44F9-8193-642D56442F2E}" srcOrd="1" destOrd="0" presId="urn:microsoft.com/office/officeart/2005/8/layout/orgChart1"/>
    <dgm:cxn modelId="{F0FFB6A3-9D94-4FCD-9F92-A877EC1FF802}" type="presOf" srcId="{4F9E82A3-3CB2-4207-B8E2-583E0DA371FD}" destId="{9654F845-DC39-4FF8-B010-103DD5E6BD21}" srcOrd="0" destOrd="0" presId="urn:microsoft.com/office/officeart/2005/8/layout/orgChart1"/>
    <dgm:cxn modelId="{C99572D0-456A-4FFD-9EB4-96E2C51D59C7}" srcId="{6DECA653-CDE5-41DC-9CA7-22B31977F827}" destId="{58B9E19B-58CF-40B7-856C-C9202AD3B7C7}" srcOrd="1" destOrd="0" parTransId="{3564E2A7-816C-45DD-8988-7C8AFE3AF695}" sibTransId="{DBAF5B5F-0B80-4588-A14C-3DE7CCF0E50B}"/>
    <dgm:cxn modelId="{F9BADA53-6699-42F0-B67A-7628FFEDC2C3}" type="presOf" srcId="{708AAC4D-70DA-401D-A5E3-B42C9C5A6368}" destId="{795EBE38-5B4B-4A0D-94CF-DAC497B5377F}" srcOrd="0" destOrd="0" presId="urn:microsoft.com/office/officeart/2005/8/layout/orgChart1"/>
    <dgm:cxn modelId="{2723DDE9-0003-47B3-B77E-D88FF24931BB}" type="presOf" srcId="{70771482-BE21-440A-8032-D071E8E3CE3C}" destId="{537942D1-57B8-45DA-AD8C-511EC6830E65}" srcOrd="1" destOrd="0" presId="urn:microsoft.com/office/officeart/2005/8/layout/orgChart1"/>
    <dgm:cxn modelId="{5E4CF6B1-2855-4994-A408-EC15727ADDE4}" type="presOf" srcId="{708AAC4D-70DA-401D-A5E3-B42C9C5A6368}" destId="{FE4DF29A-7350-4216-AE4C-A0505FECCB3F}" srcOrd="1" destOrd="0" presId="urn:microsoft.com/office/officeart/2005/8/layout/orgChart1"/>
    <dgm:cxn modelId="{3A6FB807-BA8B-4C7F-88DB-B41C2F934906}" type="presOf" srcId="{FFEA1BA8-359D-4EB0-B457-4C047691EEDD}" destId="{983C9D06-076D-4B45-B711-9008E441A650}" srcOrd="0" destOrd="0" presId="urn:microsoft.com/office/officeart/2005/8/layout/orgChart1"/>
    <dgm:cxn modelId="{68D3668D-C990-437A-A617-C04DC76B0F2C}" type="presOf" srcId="{6DECA653-CDE5-41DC-9CA7-22B31977F827}" destId="{E80BE9D4-C3D7-415F-A135-E1BC8F32F9B4}" srcOrd="0" destOrd="0" presId="urn:microsoft.com/office/officeart/2005/8/layout/orgChart1"/>
    <dgm:cxn modelId="{CF7FF9AF-E59D-46C6-B185-2811577982A9}" srcId="{0C49E5DF-A1EF-4C65-B530-77FF7DC7AD67}" destId="{6DECA653-CDE5-41DC-9CA7-22B31977F827}" srcOrd="0" destOrd="0" parTransId="{1E08D479-4D4C-4FDA-8E73-A9C005E3217F}" sibTransId="{ED0D1B85-70F6-4C4A-BECB-3B16E1E9DDFC}"/>
    <dgm:cxn modelId="{8E980C92-45F0-445A-845C-5C16D77D3A50}" srcId="{6DECA653-CDE5-41DC-9CA7-22B31977F827}" destId="{70771482-BE21-440A-8032-D071E8E3CE3C}" srcOrd="0" destOrd="0" parTransId="{FFEA1BA8-359D-4EB0-B457-4C047691EEDD}" sibTransId="{0801E22E-641C-4003-BC4B-AD004FB097E5}"/>
    <dgm:cxn modelId="{7DABE345-0123-476C-8FBF-E8B9221140AB}" type="presOf" srcId="{0C49E5DF-A1EF-4C65-B530-77FF7DC7AD67}" destId="{60A3F2E9-4D47-4A10-9F38-5FF6E5768851}" srcOrd="0" destOrd="0" presId="urn:microsoft.com/office/officeart/2005/8/layout/orgChart1"/>
    <dgm:cxn modelId="{B99B3A00-CE99-4C97-A17C-8B4313A346AA}" srcId="{6DECA653-CDE5-41DC-9CA7-22B31977F827}" destId="{708AAC4D-70DA-401D-A5E3-B42C9C5A6368}" srcOrd="2" destOrd="0" parTransId="{4F9E82A3-3CB2-4207-B8E2-583E0DA371FD}" sibTransId="{329C25B7-7D7A-41F3-AE6E-FD9235ABA89C}"/>
    <dgm:cxn modelId="{501B64C8-34E1-428F-BD57-9EC295A632DC}" type="presOf" srcId="{3564E2A7-816C-45DD-8988-7C8AFE3AF695}" destId="{0132F277-BA58-4EF4-B27E-B9DD3E8DD315}" srcOrd="0" destOrd="0" presId="urn:microsoft.com/office/officeart/2005/8/layout/orgChart1"/>
    <dgm:cxn modelId="{D2FA6F70-D52A-4239-A8B7-BD1FC55ADC38}" type="presOf" srcId="{58B9E19B-58CF-40B7-856C-C9202AD3B7C7}" destId="{B6323CA3-3763-4FA4-B627-80E4887072AD}" srcOrd="0" destOrd="0" presId="urn:microsoft.com/office/officeart/2005/8/layout/orgChart1"/>
    <dgm:cxn modelId="{8B3AE5E7-C1A0-4566-9B49-BA146A2F5D4A}" type="presOf" srcId="{70771482-BE21-440A-8032-D071E8E3CE3C}" destId="{397B5F36-FDC9-49DF-8976-E1FDCBD2328B}" srcOrd="0" destOrd="0" presId="urn:microsoft.com/office/officeart/2005/8/layout/orgChart1"/>
    <dgm:cxn modelId="{7A17B724-73B2-47F2-A280-314183F800D3}" type="presOf" srcId="{6DECA653-CDE5-41DC-9CA7-22B31977F827}" destId="{7CC91223-6FE8-49E3-AC57-921F9092B0F6}" srcOrd="1" destOrd="0" presId="urn:microsoft.com/office/officeart/2005/8/layout/orgChart1"/>
    <dgm:cxn modelId="{BD577EE2-A65F-4D6C-9FAA-1A12AE38E38F}" type="presParOf" srcId="{60A3F2E9-4D47-4A10-9F38-5FF6E5768851}" destId="{048E7F23-3715-4268-95BA-C2FE7055DF07}" srcOrd="0" destOrd="0" presId="urn:microsoft.com/office/officeart/2005/8/layout/orgChart1"/>
    <dgm:cxn modelId="{7356EE5E-4D19-4519-85EA-34E66E05086E}" type="presParOf" srcId="{048E7F23-3715-4268-95BA-C2FE7055DF07}" destId="{93B6BF65-6FDA-4CF1-9A23-947A4814ECD2}" srcOrd="0" destOrd="0" presId="urn:microsoft.com/office/officeart/2005/8/layout/orgChart1"/>
    <dgm:cxn modelId="{92003B01-5B3C-4A6B-926D-9110D99AD77D}" type="presParOf" srcId="{93B6BF65-6FDA-4CF1-9A23-947A4814ECD2}" destId="{E80BE9D4-C3D7-415F-A135-E1BC8F32F9B4}" srcOrd="0" destOrd="0" presId="urn:microsoft.com/office/officeart/2005/8/layout/orgChart1"/>
    <dgm:cxn modelId="{8277B376-8A13-497F-A70F-67D72E9D03E7}" type="presParOf" srcId="{93B6BF65-6FDA-4CF1-9A23-947A4814ECD2}" destId="{7CC91223-6FE8-49E3-AC57-921F9092B0F6}" srcOrd="1" destOrd="0" presId="urn:microsoft.com/office/officeart/2005/8/layout/orgChart1"/>
    <dgm:cxn modelId="{E6859CB7-60F3-415A-8970-B1A37E87EDF2}" type="presParOf" srcId="{048E7F23-3715-4268-95BA-C2FE7055DF07}" destId="{5BE5A123-7A6E-4F0D-AC55-C48A8B444DC1}" srcOrd="1" destOrd="0" presId="urn:microsoft.com/office/officeart/2005/8/layout/orgChart1"/>
    <dgm:cxn modelId="{1C95E524-CC39-4F04-B728-FA58C1EC48C6}" type="presParOf" srcId="{5BE5A123-7A6E-4F0D-AC55-C48A8B444DC1}" destId="{983C9D06-076D-4B45-B711-9008E441A650}" srcOrd="0" destOrd="0" presId="urn:microsoft.com/office/officeart/2005/8/layout/orgChart1"/>
    <dgm:cxn modelId="{160D00F4-923D-41AA-AB09-2C6607D4C3EB}" type="presParOf" srcId="{5BE5A123-7A6E-4F0D-AC55-C48A8B444DC1}" destId="{90F9AF17-C45E-4A03-9C74-0DC4FAA2DED1}" srcOrd="1" destOrd="0" presId="urn:microsoft.com/office/officeart/2005/8/layout/orgChart1"/>
    <dgm:cxn modelId="{F4A1F7C9-C0A9-4C0F-B128-FBCCBFA96CD5}" type="presParOf" srcId="{90F9AF17-C45E-4A03-9C74-0DC4FAA2DED1}" destId="{FA036FE7-B9F7-48AA-9123-FAD51BFE7C08}" srcOrd="0" destOrd="0" presId="urn:microsoft.com/office/officeart/2005/8/layout/orgChart1"/>
    <dgm:cxn modelId="{4FDD024E-9AB3-4655-9925-BCEF9F2CDB34}" type="presParOf" srcId="{FA036FE7-B9F7-48AA-9123-FAD51BFE7C08}" destId="{397B5F36-FDC9-49DF-8976-E1FDCBD2328B}" srcOrd="0" destOrd="0" presId="urn:microsoft.com/office/officeart/2005/8/layout/orgChart1"/>
    <dgm:cxn modelId="{3B53CCA7-5D4F-4B82-9D97-18ED454FD09F}" type="presParOf" srcId="{FA036FE7-B9F7-48AA-9123-FAD51BFE7C08}" destId="{537942D1-57B8-45DA-AD8C-511EC6830E65}" srcOrd="1" destOrd="0" presId="urn:microsoft.com/office/officeart/2005/8/layout/orgChart1"/>
    <dgm:cxn modelId="{B6F2425B-6EF7-4D2F-84D1-BD93631CC0B8}" type="presParOf" srcId="{90F9AF17-C45E-4A03-9C74-0DC4FAA2DED1}" destId="{6E9B7B79-8EA5-4C4B-B713-BF4847FB3336}" srcOrd="1" destOrd="0" presId="urn:microsoft.com/office/officeart/2005/8/layout/orgChart1"/>
    <dgm:cxn modelId="{33750B7E-2A1C-425A-A0EE-33F241C4384E}" type="presParOf" srcId="{90F9AF17-C45E-4A03-9C74-0DC4FAA2DED1}" destId="{1739628E-27D5-4B9C-B5DF-4B84CE96423C}" srcOrd="2" destOrd="0" presId="urn:microsoft.com/office/officeart/2005/8/layout/orgChart1"/>
    <dgm:cxn modelId="{983C4345-2786-4AC5-B4DC-23A403C3D8AA}" type="presParOf" srcId="{5BE5A123-7A6E-4F0D-AC55-C48A8B444DC1}" destId="{0132F277-BA58-4EF4-B27E-B9DD3E8DD315}" srcOrd="2" destOrd="0" presId="urn:microsoft.com/office/officeart/2005/8/layout/orgChart1"/>
    <dgm:cxn modelId="{4C7A6A7F-60A5-4A96-B47F-2755A031DC1C}" type="presParOf" srcId="{5BE5A123-7A6E-4F0D-AC55-C48A8B444DC1}" destId="{BB626F2D-A92C-434F-BE7D-8FA3306EC9E5}" srcOrd="3" destOrd="0" presId="urn:microsoft.com/office/officeart/2005/8/layout/orgChart1"/>
    <dgm:cxn modelId="{7CD5B729-22C3-4F0F-B8B2-99104882726B}" type="presParOf" srcId="{BB626F2D-A92C-434F-BE7D-8FA3306EC9E5}" destId="{B7010C59-15DE-405F-981F-B0BAED426530}" srcOrd="0" destOrd="0" presId="urn:microsoft.com/office/officeart/2005/8/layout/orgChart1"/>
    <dgm:cxn modelId="{64AD7978-0410-4D73-9CB2-00BD560C87A6}" type="presParOf" srcId="{B7010C59-15DE-405F-981F-B0BAED426530}" destId="{B6323CA3-3763-4FA4-B627-80E4887072AD}" srcOrd="0" destOrd="0" presId="urn:microsoft.com/office/officeart/2005/8/layout/orgChart1"/>
    <dgm:cxn modelId="{27FC7931-E27C-4F2D-967D-B2A83AACF2D7}" type="presParOf" srcId="{B7010C59-15DE-405F-981F-B0BAED426530}" destId="{5A7001BC-9DD4-44F9-8193-642D56442F2E}" srcOrd="1" destOrd="0" presId="urn:microsoft.com/office/officeart/2005/8/layout/orgChart1"/>
    <dgm:cxn modelId="{DAE199DF-18E6-4DDF-8A99-9CF581E2A8CB}" type="presParOf" srcId="{BB626F2D-A92C-434F-BE7D-8FA3306EC9E5}" destId="{D9FD4087-B79C-4F26-A67C-58041841211A}" srcOrd="1" destOrd="0" presId="urn:microsoft.com/office/officeart/2005/8/layout/orgChart1"/>
    <dgm:cxn modelId="{6E695E0D-02F4-44AF-955C-C36DC37C7771}" type="presParOf" srcId="{BB626F2D-A92C-434F-BE7D-8FA3306EC9E5}" destId="{144472DC-5EA4-4C6A-91F2-A8C8B763FBFF}" srcOrd="2" destOrd="0" presId="urn:microsoft.com/office/officeart/2005/8/layout/orgChart1"/>
    <dgm:cxn modelId="{5EB22FB0-BA37-4F97-A456-5A4D3757D910}" type="presParOf" srcId="{5BE5A123-7A6E-4F0D-AC55-C48A8B444DC1}" destId="{9654F845-DC39-4FF8-B010-103DD5E6BD21}" srcOrd="4" destOrd="0" presId="urn:microsoft.com/office/officeart/2005/8/layout/orgChart1"/>
    <dgm:cxn modelId="{3E83F4F1-1C3C-4617-A981-D7C0BE666CF4}" type="presParOf" srcId="{5BE5A123-7A6E-4F0D-AC55-C48A8B444DC1}" destId="{BD2CE125-29DE-4EAB-A555-3C5863601A66}" srcOrd="5" destOrd="0" presId="urn:microsoft.com/office/officeart/2005/8/layout/orgChart1"/>
    <dgm:cxn modelId="{E347C429-EFA3-49F4-8C4C-E78C31826155}" type="presParOf" srcId="{BD2CE125-29DE-4EAB-A555-3C5863601A66}" destId="{ED1BE912-6BD6-4B3E-B526-9E3DABEDE1E1}" srcOrd="0" destOrd="0" presId="urn:microsoft.com/office/officeart/2005/8/layout/orgChart1"/>
    <dgm:cxn modelId="{682F4E66-F8D9-4B36-8C14-116C561322D4}" type="presParOf" srcId="{ED1BE912-6BD6-4B3E-B526-9E3DABEDE1E1}" destId="{795EBE38-5B4B-4A0D-94CF-DAC497B5377F}" srcOrd="0" destOrd="0" presId="urn:microsoft.com/office/officeart/2005/8/layout/orgChart1"/>
    <dgm:cxn modelId="{0A7CCEF3-27B1-471C-BD78-8013758AF619}" type="presParOf" srcId="{ED1BE912-6BD6-4B3E-B526-9E3DABEDE1E1}" destId="{FE4DF29A-7350-4216-AE4C-A0505FECCB3F}" srcOrd="1" destOrd="0" presId="urn:microsoft.com/office/officeart/2005/8/layout/orgChart1"/>
    <dgm:cxn modelId="{424C72FC-6A1E-4756-A11E-E2FF288E87CD}" type="presParOf" srcId="{BD2CE125-29DE-4EAB-A555-3C5863601A66}" destId="{7F653A2C-EAE7-4B61-90C6-06261B3D9E7C}" srcOrd="1" destOrd="0" presId="urn:microsoft.com/office/officeart/2005/8/layout/orgChart1"/>
    <dgm:cxn modelId="{3F5DDEF5-6FE7-4533-A998-68F99500CDDF}" type="presParOf" srcId="{BD2CE125-29DE-4EAB-A555-3C5863601A66}" destId="{680F6A54-EEBD-430D-A924-BA1DE4FF5F6A}" srcOrd="2" destOrd="0" presId="urn:microsoft.com/office/officeart/2005/8/layout/orgChart1"/>
    <dgm:cxn modelId="{C31BFC6C-F6B9-4FBF-8984-99DB0CDD8246}" type="presParOf" srcId="{048E7F23-3715-4268-95BA-C2FE7055DF07}" destId="{120E9859-76BA-41DD-A941-F7D45FF4C6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4F845-DC39-4FF8-B010-103DD5E6BD21}">
      <dsp:nvSpPr>
        <dsp:cNvPr id="0" name=""/>
        <dsp:cNvSpPr/>
      </dsp:nvSpPr>
      <dsp:spPr>
        <a:xfrm>
          <a:off x="3040158" y="1366927"/>
          <a:ext cx="2123083" cy="1606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9669"/>
              </a:lnTo>
              <a:lnTo>
                <a:pt x="2123083" y="1419669"/>
              </a:lnTo>
              <a:lnTo>
                <a:pt x="2123083" y="16068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2F277-BA58-4EF4-B27E-B9DD3E8DD315}">
      <dsp:nvSpPr>
        <dsp:cNvPr id="0" name=""/>
        <dsp:cNvSpPr/>
      </dsp:nvSpPr>
      <dsp:spPr>
        <a:xfrm>
          <a:off x="2994438" y="1366927"/>
          <a:ext cx="91440" cy="15980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980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3C9D06-076D-4B45-B711-9008E441A650}">
      <dsp:nvSpPr>
        <dsp:cNvPr id="0" name=""/>
        <dsp:cNvSpPr/>
      </dsp:nvSpPr>
      <dsp:spPr>
        <a:xfrm>
          <a:off x="914775" y="1366927"/>
          <a:ext cx="2125382" cy="1606802"/>
        </a:xfrm>
        <a:custGeom>
          <a:avLst/>
          <a:gdLst/>
          <a:ahLst/>
          <a:cxnLst/>
          <a:rect l="0" t="0" r="0" b="0"/>
          <a:pathLst>
            <a:path>
              <a:moveTo>
                <a:pt x="2125382" y="0"/>
              </a:moveTo>
              <a:lnTo>
                <a:pt x="2125382" y="1419669"/>
              </a:lnTo>
              <a:lnTo>
                <a:pt x="0" y="1419669"/>
              </a:lnTo>
              <a:lnTo>
                <a:pt x="0" y="16068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BE9D4-C3D7-415F-A135-E1BC8F32F9B4}">
      <dsp:nvSpPr>
        <dsp:cNvPr id="0" name=""/>
        <dsp:cNvSpPr/>
      </dsp:nvSpPr>
      <dsp:spPr>
        <a:xfrm>
          <a:off x="1664162" y="475819"/>
          <a:ext cx="2751992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Przełożony</a:t>
          </a:r>
        </a:p>
      </dsp:txBody>
      <dsp:txXfrm>
        <a:off x="1664162" y="475819"/>
        <a:ext cx="2751992" cy="891108"/>
      </dsp:txXfrm>
    </dsp:sp>
    <dsp:sp modelId="{397B5F36-FDC9-49DF-8976-E1FDCBD2328B}">
      <dsp:nvSpPr>
        <dsp:cNvPr id="0" name=""/>
        <dsp:cNvSpPr/>
      </dsp:nvSpPr>
      <dsp:spPr>
        <a:xfrm>
          <a:off x="23667" y="297372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Pracownik</a:t>
          </a:r>
        </a:p>
      </dsp:txBody>
      <dsp:txXfrm>
        <a:off x="23667" y="2973729"/>
        <a:ext cx="1782216" cy="891108"/>
      </dsp:txXfrm>
    </dsp:sp>
    <dsp:sp modelId="{B6323CA3-3763-4FA4-B627-80E4887072AD}">
      <dsp:nvSpPr>
        <dsp:cNvPr id="0" name=""/>
        <dsp:cNvSpPr/>
      </dsp:nvSpPr>
      <dsp:spPr>
        <a:xfrm>
          <a:off x="2149049" y="296495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Pracownik</a:t>
          </a:r>
        </a:p>
      </dsp:txBody>
      <dsp:txXfrm>
        <a:off x="2149049" y="2964952"/>
        <a:ext cx="1782216" cy="891108"/>
      </dsp:txXfrm>
    </dsp:sp>
    <dsp:sp modelId="{795EBE38-5B4B-4A0D-94CF-DAC497B5377F}">
      <dsp:nvSpPr>
        <dsp:cNvPr id="0" name=""/>
        <dsp:cNvSpPr/>
      </dsp:nvSpPr>
      <dsp:spPr>
        <a:xfrm>
          <a:off x="4272133" y="297372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Pracownik</a:t>
          </a:r>
        </a:p>
      </dsp:txBody>
      <dsp:txXfrm>
        <a:off x="4272133" y="2973729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20.svg"/><Relationship Id="rId4" Type="http://schemas.openxmlformats.org/officeDocument/2006/relationships/image" Target="../media/image13.png"/><Relationship Id="rId9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Prezenty, świadczenia niematerialne, przysługi a konflikt interesów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Dopuszczalne kierunki</a:t>
            </a:r>
          </a:p>
        </p:txBody>
      </p:sp>
      <p:graphicFrame>
        <p:nvGraphicFramePr>
          <p:cNvPr id="4" name="Diagram 3" title="Schemat: dopuszczalne kierunki przepływu prezentów, świadczeń i przysług">
            <a:extLst>
              <a:ext uri="{FF2B5EF4-FFF2-40B4-BE49-F238E27FC236}">
                <a16:creationId xmlns:a16="http://schemas.microsoft.com/office/drawing/2014/main" id="{393C72F7-87A7-49AB-81FB-ED59FA0CDE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3142777"/>
              </p:ext>
            </p:extLst>
          </p:nvPr>
        </p:nvGraphicFramePr>
        <p:xfrm>
          <a:off x="1524000" y="1397000"/>
          <a:ext cx="6096000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rostokąt 4">
            <a:extLst>
              <a:ext uri="{FF2B5EF4-FFF2-40B4-BE49-F238E27FC236}">
                <a16:creationId xmlns:a16="http://schemas.microsoft.com/office/drawing/2014/main" id="{9AFCAC5F-1D94-4366-A5F4-463885FA6844}"/>
              </a:ext>
            </a:extLst>
          </p:cNvPr>
          <p:cNvSpPr/>
          <p:nvPr/>
        </p:nvSpPr>
        <p:spPr>
          <a:xfrm>
            <a:off x="595888" y="1126248"/>
            <a:ext cx="7936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przepływu prezentów, świadczeń, przysług</a:t>
            </a:r>
            <a:endParaRPr lang="pl-PL" sz="2400" dirty="0"/>
          </a:p>
        </p:txBody>
      </p:sp>
      <p:sp>
        <p:nvSpPr>
          <p:cNvPr id="7" name="Strzałka: w lewo i w prawo 6" title="Podwojna zielona strzałka z grotami skierowanymi w prawą i lewą stronę z napisem &quot;TAK&quot;">
            <a:extLst>
              <a:ext uri="{FF2B5EF4-FFF2-40B4-BE49-F238E27FC236}">
                <a16:creationId xmlns:a16="http://schemas.microsoft.com/office/drawing/2014/main" id="{1E5F64D4-022B-4194-A912-70F8E4E35D89}"/>
              </a:ext>
            </a:extLst>
          </p:cNvPr>
          <p:cNvSpPr/>
          <p:nvPr/>
        </p:nvSpPr>
        <p:spPr>
          <a:xfrm>
            <a:off x="2555776" y="5321256"/>
            <a:ext cx="4248472" cy="648072"/>
          </a:xfrm>
          <a:prstGeom prst="leftRight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/>
              <a:t>TAK</a:t>
            </a:r>
          </a:p>
        </p:txBody>
      </p:sp>
      <p:sp>
        <p:nvSpPr>
          <p:cNvPr id="8" name="Strzałka: w górę 7" title="Zielona strzałka z napisem &quot;TAK&quot; skierowana w dół">
            <a:extLst>
              <a:ext uri="{FF2B5EF4-FFF2-40B4-BE49-F238E27FC236}">
                <a16:creationId xmlns:a16="http://schemas.microsoft.com/office/drawing/2014/main" id="{F5A4258E-0137-45BF-AFA6-FF41F9FC37CD}"/>
              </a:ext>
            </a:extLst>
          </p:cNvPr>
          <p:cNvSpPr/>
          <p:nvPr/>
        </p:nvSpPr>
        <p:spPr>
          <a:xfrm rot="10800000">
            <a:off x="4860032" y="2838614"/>
            <a:ext cx="936104" cy="1454482"/>
          </a:xfrm>
          <a:prstGeom prst="up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2400" b="1" dirty="0"/>
              <a:t>TAK</a:t>
            </a:r>
          </a:p>
        </p:txBody>
      </p:sp>
      <p:sp>
        <p:nvSpPr>
          <p:cNvPr id="9" name="Strzałka: w górę 8" title="Czerwona strzałka z napisem &quot;NIE&quot; skierowana w górę">
            <a:extLst>
              <a:ext uri="{FF2B5EF4-FFF2-40B4-BE49-F238E27FC236}">
                <a16:creationId xmlns:a16="http://schemas.microsoft.com/office/drawing/2014/main" id="{54D64B9F-E3E2-4EDB-BFB2-7A860C7A752D}"/>
              </a:ext>
            </a:extLst>
          </p:cNvPr>
          <p:cNvSpPr/>
          <p:nvPr/>
        </p:nvSpPr>
        <p:spPr>
          <a:xfrm>
            <a:off x="3286697" y="2838614"/>
            <a:ext cx="936104" cy="1454482"/>
          </a:xfrm>
          <a:prstGeom prst="upArrow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2400" b="1" dirty="0"/>
              <a:t>NIE</a:t>
            </a:r>
          </a:p>
        </p:txBody>
      </p:sp>
      <p:pic>
        <p:nvPicPr>
          <p:cNvPr id="10" name="Grafika 9" descr="Torba na zakupy" title="Obraazek ">
            <a:extLst>
              <a:ext uri="{FF2B5EF4-FFF2-40B4-BE49-F238E27FC236}">
                <a16:creationId xmlns:a16="http://schemas.microsoft.com/office/drawing/2014/main" id="{D4666871-2551-4886-A58D-C23D744326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39552" y="2997964"/>
            <a:ext cx="914400" cy="914400"/>
          </a:xfrm>
          <a:prstGeom prst="rect">
            <a:avLst/>
          </a:prstGeom>
        </p:spPr>
      </p:pic>
      <p:pic>
        <p:nvPicPr>
          <p:cNvPr id="11" name="Grafika 10" descr="Wykwintne danie z makaronem" title="Obrazek">
            <a:extLst>
              <a:ext uri="{FF2B5EF4-FFF2-40B4-BE49-F238E27FC236}">
                <a16:creationId xmlns:a16="http://schemas.microsoft.com/office/drawing/2014/main" id="{6D08C781-FCD4-4652-8383-7BE64DD3DC1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575679" y="296951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4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40145"/>
            <a:ext cx="7920880" cy="758984"/>
          </a:xfrm>
        </p:spPr>
        <p:txBody>
          <a:bodyPr/>
          <a:lstStyle/>
          <a:p>
            <a:r>
              <a:rPr lang="pl-PL" dirty="0"/>
              <a:t>Prezenty i świadczenia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przyjęcie prezentu / świadczenia na użytek własny? A na rzecz urzędu?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7584" y="2348880"/>
            <a:ext cx="6696744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Pudełko czekoladek od klienta po załatwieniu sprawy.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Kwiaty od strony </a:t>
            </a:r>
            <a:r>
              <a:rPr lang="pl-PL" dirty="0" smtClean="0"/>
              <a:t>postępowanie </a:t>
            </a:r>
            <a:r>
              <a:rPr lang="pl-PL" dirty="0"/>
              <a:t>za szybkie załatwienie sprawy.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List lub </a:t>
            </a:r>
            <a:r>
              <a:rPr lang="pl-PL" dirty="0" smtClean="0"/>
              <a:t>podziękowanie </a:t>
            </a:r>
            <a:r>
              <a:rPr lang="pl-PL" dirty="0"/>
              <a:t>za fachową obsługę.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Kalendarz na nowy rok od współpracującej firmy.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Kalendarz na nowy rok od firmy, z którą urząd nie miał relacji.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 smtClean="0"/>
              <a:t>Firma </a:t>
            </a:r>
            <a:r>
              <a:rPr lang="pl-PL" dirty="0"/>
              <a:t>telekomunikacyjna oferuje promocje dla pracowników urzędu regulującego rynek telekomunikacyjny.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3599" y="560395"/>
            <a:ext cx="828092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21632" y="1091789"/>
            <a:ext cx="770485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skorzystanie ze świadczenia?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Targi organizuje podmiot komercyjny, szczegóły w materiałach.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9645" y="2305953"/>
            <a:ext cx="759684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Zaproszenie na targi z pokryciem przez organizatorów kosztów podróży i zakwaterowania.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noclegi oferowana przez hotel dla uczestników targów.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bilet oferowana przez przewoźnika dla uczestników targów.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Zwolnienie z opłaty wejściowej (bezpłatna karta wstępu).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kolacji wydawanej przez organizatora targów, przewidzianej oficjalnym programem.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uroczystym obiedzie, przewidzianym w programie, wydawanym przez honorowego gościa targów, który jest interesariuszem urzędu.</a:t>
            </a:r>
          </a:p>
        </p:txBody>
      </p:sp>
    </p:spTree>
    <p:extLst>
      <p:ext uri="{BB962C8B-B14F-4D97-AF65-F5344CB8AC3E}">
        <p14:creationId xmlns:p14="http://schemas.microsoft.com/office/powerpoint/2010/main" val="1209318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7586" y="525348"/>
            <a:ext cx="864096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21632" y="1091789"/>
            <a:ext cx="770485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skorzystanie ze świadczenia?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Konferencję organizuje organizacja pozarządowa, szczegóły w materiałach.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9645" y="2305953"/>
            <a:ext cx="759684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Zaproszenie na konferencję z pokryciem przez organizatorów kosztów podróży i zakwaterowania.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noclegi oferowana przez hotel dla uczestników konferencji.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bilet oferowana przez przewoźnika dla uczestników konferencji.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Zwolnienie z opłaty (składki) konferencyjnej.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kolacji wydawanej przez organizatora konferencji, przewidzianej oficjalnym programem.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uroczystym obiedzie, przewidzianym w programie, wydawanym przez honorowego gościa konferencji, który jest interesariuszem urzędu.</a:t>
            </a:r>
          </a:p>
        </p:txBody>
      </p:sp>
    </p:spTree>
    <p:extLst>
      <p:ext uri="{BB962C8B-B14F-4D97-AF65-F5344CB8AC3E}">
        <p14:creationId xmlns:p14="http://schemas.microsoft.com/office/powerpoint/2010/main" val="2388300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54007" y="734906"/>
            <a:ext cx="914400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przyjcie prezentu / skorzystanie ze świadczenia? Dla siebie / urzędu?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11560" y="2348880"/>
            <a:ext cx="781286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materiałów konferencyjnych na karcie pamięci.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materiałów konferencyjnych na tablecie.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tytułu i odznaki „Zasłużony dla sektora …”, przyznawanego przez stowarzyszenie podmiotów gospodarczych tego sektora.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tytułu i odznaki „Honorowego członka stowarzyszenia X”.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długopisów z logo firmy na szkoleniu opłaconym przez urząd.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Skorzystanie z poczęstunku / lunchu na szkoleniu opłaconym przez urząd.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drogich podręczników (językowych, informatycznych itp.) na kursie opłaconym przez urząd.</a:t>
            </a:r>
          </a:p>
        </p:txBody>
      </p:sp>
    </p:spTree>
    <p:extLst>
      <p:ext uri="{BB962C8B-B14F-4D97-AF65-F5344CB8AC3E}">
        <p14:creationId xmlns:p14="http://schemas.microsoft.com/office/powerpoint/2010/main" val="4235681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68952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ocenisz takie postępowanie w świetle zasad?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7584" y="1896939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Naczelnik prosi podwładnego o podżyrowanie pożyczki, znają się jedynie służbowo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Naczelnik prosi podwładnego o podżyrowanie pożyczki, znają się prywatnie od 20 lat, są na stopie przyjacielskiej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Dyrektorka prosi innych dyrektorów o wpłacenie składek na prezent dla odwołanego dyrektora generalnego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 zapomniał karty do komputera, niezbędnej do pracy, prosi pracownika o podrzucenie go do domu prywatnym samochodem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 zaprasza na urodziny do gabinetu, zapewnia napoje bezalkoholowe, pracownicy ciasta własnej roboty</a:t>
            </a:r>
          </a:p>
        </p:txBody>
      </p:sp>
    </p:spTree>
    <p:extLst>
      <p:ext uri="{BB962C8B-B14F-4D97-AF65-F5344CB8AC3E}">
        <p14:creationId xmlns:p14="http://schemas.microsoft.com/office/powerpoint/2010/main" val="4186802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Reguła wzajemności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54461"/>
            <a:ext cx="7920880" cy="5366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Jeśli ty zrobiłeś dla mnie coś dobrego, </a:t>
            </a: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457200" lvl="1" indent="0" algn="ctr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6528" y="3645024"/>
            <a:ext cx="7920880" cy="561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to ja także zrobię coś dobrego dla ciebie.</a:t>
            </a:r>
          </a:p>
        </p:txBody>
      </p:sp>
      <p:grpSp>
        <p:nvGrpSpPr>
          <p:cNvPr id="3" name="Grupa 2" descr="Dwie postaci, pomiędzy nimi dwie strzałki symbolizujące wzajemność: pierwsza skierowna od postaci po prawej w kierunku postaci po lewej stronie, druga w odwrotnym kierunku" title="Obrazek "/>
          <p:cNvGrpSpPr/>
          <p:nvPr/>
        </p:nvGrpSpPr>
        <p:grpSpPr>
          <a:xfrm>
            <a:off x="2343200" y="1916832"/>
            <a:ext cx="4280087" cy="1584176"/>
            <a:chOff x="2343200" y="1916832"/>
            <a:chExt cx="4280087" cy="1584176"/>
          </a:xfrm>
        </p:grpSpPr>
        <p:pic>
          <p:nvPicPr>
            <p:cNvPr id="6" name="Grafika 5" descr="Mężczyzna">
              <a:extLst>
                <a:ext uri="{FF2B5EF4-FFF2-40B4-BE49-F238E27FC236}">
                  <a16:creationId xmlns:a16="http://schemas.microsoft.com/office/drawing/2014/main" id="{A28FBA94-F38E-40AB-A8BB-286FD5ED1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2343200" y="1916832"/>
              <a:ext cx="1584176" cy="1584176"/>
            </a:xfrm>
            <a:prstGeom prst="rect">
              <a:avLst/>
            </a:prstGeom>
          </p:spPr>
        </p:pic>
        <p:pic>
          <p:nvPicPr>
            <p:cNvPr id="7" name="Grafika 6" descr="Mężczyzna">
              <a:extLst>
                <a:ext uri="{FF2B5EF4-FFF2-40B4-BE49-F238E27FC236}">
                  <a16:creationId xmlns:a16="http://schemas.microsoft.com/office/drawing/2014/main" id="{5901B989-DB53-4D18-A200-DD337AFA5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039111" y="1916832"/>
              <a:ext cx="1584176" cy="1584176"/>
            </a:xfrm>
            <a:prstGeom prst="rect">
              <a:avLst/>
            </a:prstGeom>
          </p:spPr>
        </p:pic>
        <p:sp>
          <p:nvSpPr>
            <p:cNvPr id="8" name="Strzałka: w prawo 7">
              <a:extLst>
                <a:ext uri="{FF2B5EF4-FFF2-40B4-BE49-F238E27FC236}">
                  <a16:creationId xmlns:a16="http://schemas.microsoft.com/office/drawing/2014/main" id="{D4294466-2B20-448B-A477-99A28B6F2ACE}"/>
                </a:ext>
              </a:extLst>
            </p:cNvPr>
            <p:cNvSpPr/>
            <p:nvPr/>
          </p:nvSpPr>
          <p:spPr>
            <a:xfrm>
              <a:off x="4067944" y="2226568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Strzałka: w prawo 8">
              <a:extLst>
                <a:ext uri="{FF2B5EF4-FFF2-40B4-BE49-F238E27FC236}">
                  <a16:creationId xmlns:a16="http://schemas.microsoft.com/office/drawing/2014/main" id="{11BF03FB-A6BA-44FC-9720-710F9850EE4C}"/>
                </a:ext>
              </a:extLst>
            </p:cNvPr>
            <p:cNvSpPr/>
            <p:nvPr/>
          </p:nvSpPr>
          <p:spPr>
            <a:xfrm rot="10800000">
              <a:off x="4030999" y="2838636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id="{6B2F5BB3-CF63-4B7D-BF5B-75E53F6DD645}"/>
              </a:ext>
            </a:extLst>
          </p:cNvPr>
          <p:cNvSpPr/>
          <p:nvPr/>
        </p:nvSpPr>
        <p:spPr>
          <a:xfrm>
            <a:off x="611560" y="450792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Występuje w każdym społeczeństwie i każdej kulturze.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8CD06216-3305-413B-9CB6-3F80A46217C6}"/>
              </a:ext>
            </a:extLst>
          </p:cNvPr>
          <p:cNvSpPr/>
          <p:nvPr/>
        </p:nvSpPr>
        <p:spPr>
          <a:xfrm>
            <a:off x="611560" y="4941168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Powszechnie stosowana w marketingu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darmowe próbki, drobiazgi promocyjne, degustacje itp. dla konsumentów,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poczęstunki, prezenty z logo firmy, wycieczki, zaproszenia na imprezy itp. dla partnerów biznesowych.</a:t>
            </a:r>
          </a:p>
        </p:txBody>
      </p:sp>
      <p:sp>
        <p:nvSpPr>
          <p:cNvPr id="12" name="Wstęga: nachylona w dół 11">
            <a:extLst>
              <a:ext uri="{FF2B5EF4-FFF2-40B4-BE49-F238E27FC236}">
                <a16:creationId xmlns:a16="http://schemas.microsoft.com/office/drawing/2014/main" id="{21382CD7-C525-406B-BB68-A666BD6F06F5}"/>
              </a:ext>
            </a:extLst>
          </p:cNvPr>
          <p:cNvSpPr/>
          <p:nvPr/>
        </p:nvSpPr>
        <p:spPr>
          <a:xfrm>
            <a:off x="6228184" y="4108096"/>
            <a:ext cx="2736304" cy="384935"/>
          </a:xfrm>
          <a:prstGeom prst="ribbon">
            <a:avLst>
              <a:gd name="adj1" fmla="val 13500"/>
              <a:gd name="adj2" fmla="val 67515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Robert </a:t>
            </a:r>
            <a:r>
              <a:rPr lang="pl-PL" dirty="0" err="1">
                <a:solidFill>
                  <a:srgbClr val="376092"/>
                </a:solidFill>
              </a:rPr>
              <a:t>Cialdini</a:t>
            </a:r>
            <a:endParaRPr lang="pl-PL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38332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Łapówkarstwo a konflikt interesów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68760"/>
            <a:ext cx="7920880" cy="475252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 dirty="0">
                <a:solidFill>
                  <a:srgbClr val="376092"/>
                </a:solidFill>
              </a:rPr>
              <a:t>Łapówka – transakcja „coś za coś”</a:t>
            </a:r>
            <a:r>
              <a:rPr lang="pl-PL" dirty="0"/>
              <a:t>: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dirty="0"/>
              <a:t>wręczenie / przyjęcie korzyści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dirty="0"/>
              <a:t>majątkowej lub osobistej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dirty="0"/>
              <a:t>za działanie w wykonywaniu funkcji publicznej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800" dirty="0"/>
              <a:t>(np. wydanie decyzji, przyznanie zamówienia, przyśpieszenie załatwienia sprawy),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dirty="0"/>
              <a:t>za zaniechania działania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800" dirty="0"/>
              <a:t>(np. odstąpienie od kontroli czy ukarania mandatem)</a:t>
            </a:r>
          </a:p>
          <a:p>
            <a:pPr lvl="1"/>
            <a:endParaRPr lang="pl-PL" sz="2800" dirty="0"/>
          </a:p>
        </p:txBody>
      </p:sp>
      <p:pic>
        <p:nvPicPr>
          <p:cNvPr id="14" name="Grafika 13" descr="Pieniądze" title="Obrazek">
            <a:extLst>
              <a:ext uri="{FF2B5EF4-FFF2-40B4-BE49-F238E27FC236}">
                <a16:creationId xmlns:a16="http://schemas.microsoft.com/office/drawing/2014/main" id="{F8FF214D-7653-437E-91F6-24DC58FC76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56176" y="2201416"/>
            <a:ext cx="914400" cy="914400"/>
          </a:xfrm>
          <a:prstGeom prst="rect">
            <a:avLst/>
          </a:prstGeom>
        </p:spPr>
      </p:pic>
      <p:pic>
        <p:nvPicPr>
          <p:cNvPr id="16" name="Grafika 15" descr="Dokument" title="Obrazek">
            <a:extLst>
              <a:ext uri="{FF2B5EF4-FFF2-40B4-BE49-F238E27FC236}">
                <a16:creationId xmlns:a16="http://schemas.microsoft.com/office/drawing/2014/main" id="{AF6D81F6-6008-45F5-BB52-7666DEB7D4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380312" y="4755952"/>
            <a:ext cx="914400" cy="914400"/>
          </a:xfrm>
          <a:prstGeom prst="rect">
            <a:avLst/>
          </a:prstGeom>
        </p:spPr>
      </p:pic>
      <p:pic>
        <p:nvPicPr>
          <p:cNvPr id="18" name="Grafika 17" descr="Kajdany" title="Obrazek ">
            <a:extLst>
              <a:ext uri="{FF2B5EF4-FFF2-40B4-BE49-F238E27FC236}">
                <a16:creationId xmlns:a16="http://schemas.microsoft.com/office/drawing/2014/main" id="{85E7311D-A8A6-462C-AA9B-BB21FE3F63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313376" y="1124744"/>
            <a:ext cx="914400" cy="914400"/>
          </a:xfrm>
          <a:prstGeom prst="rect">
            <a:avLst/>
          </a:prstGeom>
        </p:spPr>
      </p:pic>
      <p:pic>
        <p:nvPicPr>
          <p:cNvPr id="20" name="Grafika 19" descr="Wykwintne danie z makaronem" title="Obrazek ">
            <a:extLst>
              <a:ext uri="{FF2B5EF4-FFF2-40B4-BE49-F238E27FC236}">
                <a16:creationId xmlns:a16="http://schemas.microsoft.com/office/drawing/2014/main" id="{F592642A-89BE-41E4-90E7-3B7F09F4EB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269308" y="2555156"/>
            <a:ext cx="914400" cy="914400"/>
          </a:xfrm>
          <a:prstGeom prst="rect">
            <a:avLst/>
          </a:prstGeom>
        </p:spPr>
      </p:pic>
      <p:pic>
        <p:nvPicPr>
          <p:cNvPr id="22" name="Grafika 21" descr="Okrągła uśmiechnięta buźka puszczająca oko " title="Obrazek">
            <a:extLst>
              <a:ext uri="{FF2B5EF4-FFF2-40B4-BE49-F238E27FC236}">
                <a16:creationId xmlns:a16="http://schemas.microsoft.com/office/drawing/2014/main" id="{C924B82F-0DB8-453E-8179-98BD574058D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724128" y="49411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3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Łapówkarstwo a konflikt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595888" y="1090104"/>
            <a:ext cx="7936552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Konflikt interesów – wywołanie długu wdzięczności</a:t>
            </a:r>
            <a:r>
              <a:rPr lang="pl-PL" dirty="0"/>
              <a:t>: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wręczenie / przyjęcie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prezentu, świadczenia, przysługi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nie ma związku z konkretnymi czynnościami służbowymi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ma wywołać u urzędnika reakcję wzajemności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w konsekwencji zaburzyć jego bezstronność w przyszłości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4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wywołuje </a:t>
            </a:r>
            <a:r>
              <a:rPr lang="pl-PL" sz="2400" b="1" dirty="0">
                <a:solidFill>
                  <a:srgbClr val="376092"/>
                </a:solidFill>
              </a:rPr>
              <a:t>potencjalny i postrzegany konflikt interesów</a:t>
            </a:r>
          </a:p>
          <a:p>
            <a:pPr lvl="1"/>
            <a:endParaRPr lang="pl-PL" sz="2800" dirty="0"/>
          </a:p>
        </p:txBody>
      </p:sp>
      <p:pic>
        <p:nvPicPr>
          <p:cNvPr id="7" name="Grafika 6" descr="Torba na zakupy" title="Obrazek">
            <a:extLst>
              <a:ext uri="{FF2B5EF4-FFF2-40B4-BE49-F238E27FC236}">
                <a16:creationId xmlns:a16="http://schemas.microsoft.com/office/drawing/2014/main" id="{8CBD6A8B-FFE2-4BB2-97AB-ED83619B4B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708312" y="2132856"/>
            <a:ext cx="914400" cy="914400"/>
          </a:xfrm>
          <a:prstGeom prst="rect">
            <a:avLst/>
          </a:prstGeom>
        </p:spPr>
      </p:pic>
      <p:pic>
        <p:nvPicPr>
          <p:cNvPr id="8" name="Grafika 7" descr="Neutralna twarz bez wypełnienia">
            <a:extLst>
              <a:ext uri="{FF2B5EF4-FFF2-40B4-BE49-F238E27FC236}">
                <a16:creationId xmlns:a16="http://schemas.microsoft.com/office/drawing/2014/main" id="{2F5B5DA8-A4DA-47D3-9D6D-9F8690E178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884184" y="4797152"/>
            <a:ext cx="914400" cy="914400"/>
          </a:xfrm>
          <a:prstGeom prst="rect">
            <a:avLst/>
          </a:prstGeom>
        </p:spPr>
      </p:pic>
      <p:pic>
        <p:nvPicPr>
          <p:cNvPr id="9" name="Grafika 8" descr="Szeroko uśmiechnięta twarz bez wypełnienia">
            <a:extLst>
              <a:ext uri="{FF2B5EF4-FFF2-40B4-BE49-F238E27FC236}">
                <a16:creationId xmlns:a16="http://schemas.microsoft.com/office/drawing/2014/main" id="{3A3433F4-C5BF-4F56-B45B-0480A276B9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076056" y="4805888"/>
            <a:ext cx="914400" cy="914400"/>
          </a:xfrm>
          <a:prstGeom prst="rect">
            <a:avLst/>
          </a:prstGeom>
        </p:spPr>
      </p:pic>
      <p:pic>
        <p:nvPicPr>
          <p:cNvPr id="10" name="Grafika 9" descr="Kieliszek z Martini" title="Obrazek ">
            <a:extLst>
              <a:ext uri="{FF2B5EF4-FFF2-40B4-BE49-F238E27FC236}">
                <a16:creationId xmlns:a16="http://schemas.microsoft.com/office/drawing/2014/main" id="{264089B7-A087-44DE-B1E4-3081132E9D0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876256" y="2121816"/>
            <a:ext cx="914400" cy="914400"/>
          </a:xfrm>
          <a:prstGeom prst="rect">
            <a:avLst/>
          </a:prstGeom>
        </p:spPr>
      </p:pic>
      <p:cxnSp>
        <p:nvCxnSpPr>
          <p:cNvPr id="12" name="Łącznik prosty ze strzałką 11" title="Strzałka skierowana w prawą stronę">
            <a:extLst>
              <a:ext uri="{FF2B5EF4-FFF2-40B4-BE49-F238E27FC236}">
                <a16:creationId xmlns:a16="http://schemas.microsoft.com/office/drawing/2014/main" id="{3A462293-5AB3-4919-98BA-096B9702A315}"/>
              </a:ext>
            </a:extLst>
          </p:cNvPr>
          <p:cNvCxnSpPr/>
          <p:nvPr/>
        </p:nvCxnSpPr>
        <p:spPr>
          <a:xfrm>
            <a:off x="3923928" y="5263088"/>
            <a:ext cx="1008112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5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Przepisy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36A8EEC-BC6B-4C50-AD0B-46167A32B4B8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Konstytucja RP</a:t>
            </a:r>
            <a:endParaRPr lang="pl-PL" sz="24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1E231E8-A901-4498-8292-9313674062B2}"/>
              </a:ext>
            </a:extLst>
          </p:cNvPr>
          <p:cNvSpPr txBox="1"/>
          <p:nvPr/>
        </p:nvSpPr>
        <p:spPr>
          <a:xfrm>
            <a:off x="2771800" y="1340768"/>
            <a:ext cx="554461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Organy władzy publicznej działają na podstawie i w granicach prawa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„co nie jest dozwolone  ̶  to jest zabronione”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611560" y="2492896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o służbie cywilnej</a:t>
            </a:r>
            <a:endParaRPr lang="pl-PL" sz="24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C017B316-4377-4FBD-A09D-078BF7FF1660}"/>
              </a:ext>
            </a:extLst>
          </p:cNvPr>
          <p:cNvSpPr txBox="1"/>
          <p:nvPr/>
        </p:nvSpPr>
        <p:spPr>
          <a:xfrm>
            <a:off x="2771800" y="2492896"/>
            <a:ext cx="576064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brak przepisów bezpośrednio dotyczących przyjmowania prezentów i świadczeń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brak podstawy prawnej do ich przyjmowania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840F5764-135A-4289-95FE-41E3AA2236FF}"/>
              </a:ext>
            </a:extLst>
          </p:cNvPr>
          <p:cNvSpPr txBox="1">
            <a:spLocks/>
          </p:cNvSpPr>
          <p:nvPr/>
        </p:nvSpPr>
        <p:spPr>
          <a:xfrm>
            <a:off x="611560" y="3861048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o służbie zagranicznej</a:t>
            </a:r>
            <a:endParaRPr lang="pl-PL" sz="2400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BCD3841-01B7-4EA1-BF9E-538105D7E384}"/>
              </a:ext>
            </a:extLst>
          </p:cNvPr>
          <p:cNvSpPr txBox="1"/>
          <p:nvPr/>
        </p:nvSpPr>
        <p:spPr>
          <a:xfrm>
            <a:off x="2771800" y="3861048"/>
            <a:ext cx="576064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upoważnienie do wydania rozporządzenia, a w nim: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prezenty i świadczenia do 100 euro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ze względu na zwyczaj lub kurtuazję dyplomatyczną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prezenty powyżej 100 euro na własność urzędu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86A21D5E-8C1F-48D0-9DA0-F2B4D7E842F4}"/>
              </a:ext>
            </a:extLst>
          </p:cNvPr>
          <p:cNvSpPr txBox="1">
            <a:spLocks/>
          </p:cNvSpPr>
          <p:nvPr/>
        </p:nvSpPr>
        <p:spPr>
          <a:xfrm>
            <a:off x="611560" y="5373217"/>
            <a:ext cx="2016224" cy="82548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Przepisy wewnętrzne</a:t>
            </a:r>
            <a:endParaRPr lang="pl-PL" sz="2400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0A1F455-C687-46DB-A65A-EE12DFEC0581}"/>
              </a:ext>
            </a:extLst>
          </p:cNvPr>
          <p:cNvSpPr txBox="1"/>
          <p:nvPr/>
        </p:nvSpPr>
        <p:spPr>
          <a:xfrm>
            <a:off x="2771800" y="5475421"/>
            <a:ext cx="576064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 niektórych urzędach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słabsza podstawa prawna</a:t>
            </a:r>
          </a:p>
        </p:txBody>
      </p:sp>
    </p:spTree>
    <p:extLst>
      <p:ext uri="{BB962C8B-B14F-4D97-AF65-F5344CB8AC3E}">
        <p14:creationId xmlns:p14="http://schemas.microsoft.com/office/powerpoint/2010/main" val="399654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Przepisy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36A8EEC-BC6B-4C50-AD0B-46167A32B4B8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Zarządzenie nr 70</a:t>
            </a:r>
            <a:endParaRPr lang="pl-PL" sz="24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1E231E8-A901-4498-8292-9313674062B2}"/>
              </a:ext>
            </a:extLst>
          </p:cNvPr>
          <p:cNvSpPr txBox="1"/>
          <p:nvPr/>
        </p:nvSpPr>
        <p:spPr>
          <a:xfrm>
            <a:off x="2775209" y="1323633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członek korpusu służby cywilnej </a:t>
            </a:r>
            <a:r>
              <a:rPr lang="pl-PL" u="sng" dirty="0"/>
              <a:t>nie przyjmuje od osób zaangażowanych w prowadzone sprawy żadnych korzyści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niedopuszczanie do podejrzeń o konflikt między interesem publicznym i prywatnym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1478716" y="3055849"/>
            <a:ext cx="6048672" cy="177444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Zakaz przyjmowania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prezentów, świadczeń i przysług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od klientów i interesariuszy.</a:t>
            </a:r>
          </a:p>
        </p:txBody>
      </p:sp>
      <p:pic>
        <p:nvPicPr>
          <p:cNvPr id="15" name="Grafika 14" descr="Torba na zakupy" title="Obrazek">
            <a:extLst>
              <a:ext uri="{FF2B5EF4-FFF2-40B4-BE49-F238E27FC236}">
                <a16:creationId xmlns:a16="http://schemas.microsoft.com/office/drawing/2014/main" id="{189437C3-D7A8-4C9A-BF5C-FF5DA5CA71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31516" y="3485872"/>
            <a:ext cx="914400" cy="914400"/>
          </a:xfrm>
          <a:prstGeom prst="rect">
            <a:avLst/>
          </a:prstGeom>
        </p:spPr>
      </p:pic>
      <p:pic>
        <p:nvPicPr>
          <p:cNvPr id="17" name="Grafika 16" descr="Wykwintne danie z makaronem" title="Obrazek ">
            <a:extLst>
              <a:ext uri="{FF2B5EF4-FFF2-40B4-BE49-F238E27FC236}">
                <a16:creationId xmlns:a16="http://schemas.microsoft.com/office/drawing/2014/main" id="{17623269-8F19-4828-95D3-61523A24BF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67643" y="3457424"/>
            <a:ext cx="914400" cy="914400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B6FAA232-E5B5-455E-9B62-7F6AA7566CAD}"/>
              </a:ext>
            </a:extLst>
          </p:cNvPr>
          <p:cNvSpPr/>
          <p:nvPr/>
        </p:nvSpPr>
        <p:spPr>
          <a:xfrm>
            <a:off x="611561" y="5085184"/>
            <a:ext cx="792087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b="1" dirty="0">
                <a:solidFill>
                  <a:srgbClr val="376092"/>
                </a:solidFill>
              </a:rPr>
              <a:t>„Przed”, „w trakcie” i „po” („dowody wdzięczności”).</a:t>
            </a:r>
          </a:p>
          <a:p>
            <a:pPr marL="342900" indent="-342900" algn="ctr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b="1" dirty="0">
                <a:solidFill>
                  <a:srgbClr val="376092"/>
                </a:solidFill>
              </a:rPr>
              <a:t>Także od potencjalnych (osoby i podmioty w zakresie kompetencji urzędu).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8124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Skutki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683568" y="2420888"/>
            <a:ext cx="7776864" cy="2232248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Szkody społeczne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mogą być setki razy większe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od wartości prezentu czy świadczenia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1028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758984"/>
          </a:xfrm>
        </p:spPr>
        <p:txBody>
          <a:bodyPr/>
          <a:lstStyle/>
          <a:p>
            <a:r>
              <a:rPr lang="pl-PL" dirty="0"/>
              <a:t>Prezenty, świadczenia – jak sobie radzić?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467544" y="1124744"/>
            <a:ext cx="8424936" cy="460851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pl-PL" sz="2400" dirty="0"/>
              <a:t>Pamiętaj, że celem wręczającego jest wywołanie reakcji wzajemności. 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Sprawdź regulacje wewnętrzne.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Nie przyjmuj niczego na zasadzie „coś za coś” </a:t>
            </a:r>
            <a:r>
              <a:rPr lang="pl-PL" sz="1800" dirty="0"/>
              <a:t>(= łapówka).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Od interesariuszy urzędu, obecnych i potencjalnych – nie przyjmuj niczego </a:t>
            </a:r>
            <a:r>
              <a:rPr lang="pl-PL" sz="1800" dirty="0"/>
              <a:t>(także dla urzędu).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Od innych: nie przyjmuj prezentów dla siebie.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Od innych: bądź wstrzemięźliwy w korzystaniu ze świadczeń i przysług.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Nie wahaj się asertywnie odmówić / odesłać.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Konsultuj się z doradcą ds. etyki i przełożonym.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Jako przełożony dawaj przykład. Uświadamiaj podwładnych.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85978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6730" y="548680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wewnątrz urzędu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28894" y="1791980"/>
            <a:ext cx="7936552" cy="42458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Konflikt interesów – zaburzenie bezstronności i obiektywizmu w ocenie darczyńcy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Nadużywanie pozycji służbowej, wymuszanie korzyści ze strony podwładnych / osób zależnych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Świętowanie zamiast pracowania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Nadszarpnięcie wizerunku profesjonalnej służby cywilnej, co przyczynia się do obniżenia zaufania społecznego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l-PL" sz="2400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684AB8D-C08B-4037-A76D-3EEC2FFF601F}"/>
              </a:ext>
            </a:extLst>
          </p:cNvPr>
          <p:cNvSpPr/>
          <p:nvPr/>
        </p:nvSpPr>
        <p:spPr>
          <a:xfrm>
            <a:off x="3407079" y="1268760"/>
            <a:ext cx="2356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376092"/>
                </a:solidFill>
              </a:rPr>
              <a:t>Główne</a:t>
            </a:r>
            <a:r>
              <a:rPr lang="pl-PL" dirty="0"/>
              <a:t> </a:t>
            </a:r>
            <a:r>
              <a:rPr lang="pl-PL" sz="2800" b="1" dirty="0">
                <a:solidFill>
                  <a:srgbClr val="376092"/>
                </a:solidFill>
              </a:rPr>
              <a:t>ryzyka</a:t>
            </a:r>
            <a:endParaRPr lang="en-GB" sz="28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6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1976</TotalTime>
  <Words>968</Words>
  <Application>Microsoft Office PowerPoint</Application>
  <PresentationFormat>Pokaz na ekranie (4:3)</PresentationFormat>
  <Paragraphs>126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Motyw pakietu Office</vt:lpstr>
      <vt:lpstr>Prezenty, świadczenia niematerialne, przysługi a konflikt interesów</vt:lpstr>
      <vt:lpstr>Reguła wzajemności</vt:lpstr>
      <vt:lpstr>Łapówkarstwo a konflikt interesów</vt:lpstr>
      <vt:lpstr>Łapówkarstwo a konflikt interesów</vt:lpstr>
      <vt:lpstr>Przepisy</vt:lpstr>
      <vt:lpstr>Przepisy</vt:lpstr>
      <vt:lpstr>Skutki</vt:lpstr>
      <vt:lpstr>Prezenty, świadczenia – jak sobie radzić?</vt:lpstr>
      <vt:lpstr>Prezenty i świadczenia wewnątrz urzędu</vt:lpstr>
      <vt:lpstr>Dopuszczalne kierunki</vt:lpstr>
      <vt:lpstr>Prezenty i świadczenia – ćwiczenie 1</vt:lpstr>
      <vt:lpstr>Prezenty i świadczenia – ćwiczenie 2, gr. 1</vt:lpstr>
      <vt:lpstr>Prezenty i świadczenia – ćwiczenie 2, gr. 2</vt:lpstr>
      <vt:lpstr>Prezenty i świadczenia – ćwiczenie 2, gr. 3</vt:lpstr>
      <vt:lpstr>Prezenty i świadczenia – ćwiczenie 2, gr.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226</cp:revision>
  <dcterms:created xsi:type="dcterms:W3CDTF">2017-10-06T10:47:42Z</dcterms:created>
  <dcterms:modified xsi:type="dcterms:W3CDTF">2023-07-19T12:03:07Z</dcterms:modified>
</cp:coreProperties>
</file>